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8"/>
  </p:notesMasterIdLst>
  <p:handoutMasterIdLst>
    <p:handoutMasterId r:id="rId19"/>
  </p:handoutMasterIdLst>
  <p:sldIdLst>
    <p:sldId id="256" r:id="rId2"/>
    <p:sldId id="259" r:id="rId3"/>
    <p:sldId id="260" r:id="rId4"/>
    <p:sldId id="261" r:id="rId5"/>
    <p:sldId id="287" r:id="rId6"/>
    <p:sldId id="262" r:id="rId7"/>
    <p:sldId id="263" r:id="rId8"/>
    <p:sldId id="286" r:id="rId9"/>
    <p:sldId id="266" r:id="rId10"/>
    <p:sldId id="267" r:id="rId11"/>
    <p:sldId id="268" r:id="rId12"/>
    <p:sldId id="270" r:id="rId13"/>
    <p:sldId id="271" r:id="rId14"/>
    <p:sldId id="272" r:id="rId15"/>
    <p:sldId id="273" r:id="rId16"/>
    <p:sldId id="274"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996633"/>
    <a:srgbClr val="FF00FF"/>
    <a:srgbClr val="00FF00"/>
    <a:srgbClr val="FFCC66"/>
    <a:srgbClr val="A50021"/>
    <a:srgbClr val="6666FF"/>
    <a:srgbClr val="00FFCC"/>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83AE5711-7D0F-4083-9D90-9637CF1C0900}" type="datetimeFigureOut">
              <a:rPr lang="en-US" smtClean="0"/>
              <a:pPr/>
              <a:t>4/30/2018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0DE8E4D-9431-4AC9-A83E-B95199C7DEE2}"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D608771-9FF3-4C8D-B01F-55124C9D02EF}" type="datetimeFigureOut">
              <a:rPr lang="en-US" smtClean="0"/>
              <a:pPr/>
              <a:t>4/30/2018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D308135-90FB-438F-97A0-324B8288F70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 you have to have the</a:t>
            </a:r>
            <a:r>
              <a:rPr lang="en-US" baseline="0" dirty="0" smtClean="0"/>
              <a:t> same</a:t>
            </a:r>
            <a:r>
              <a:rPr lang="en-US" dirty="0" smtClean="0"/>
              <a:t> number at each</a:t>
            </a:r>
            <a:r>
              <a:rPr lang="en-US" baseline="0" dirty="0" smtClean="0"/>
              <a:t> level why or why not?</a:t>
            </a:r>
            <a:endParaRPr lang="en-US" dirty="0"/>
          </a:p>
        </p:txBody>
      </p:sp>
      <p:sp>
        <p:nvSpPr>
          <p:cNvPr id="4" name="Slide Number Placeholder 3"/>
          <p:cNvSpPr>
            <a:spLocks noGrp="1"/>
          </p:cNvSpPr>
          <p:nvPr>
            <p:ph type="sldNum" sz="quarter" idx="10"/>
          </p:nvPr>
        </p:nvSpPr>
        <p:spPr/>
        <p:txBody>
          <a:bodyPr/>
          <a:lstStyle/>
          <a:p>
            <a:fld id="{7D308135-90FB-438F-97A0-324B8288F705}"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can’t just use one class to describe academic performance.</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7D308135-90FB-438F-97A0-324B8288F705}"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7DD61B2-A078-4D59-BD91-C630BD64DEC0}" type="datetimeFigureOut">
              <a:rPr lang="en-US" smtClean="0"/>
              <a:pPr/>
              <a:t>4/30/2018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70EA199-2A72-4D2E-93D1-436C929CF49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DD61B2-A078-4D59-BD91-C630BD64DEC0}" type="datetimeFigureOut">
              <a:rPr lang="en-US" smtClean="0"/>
              <a:pPr/>
              <a:t>4/30/2018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0EA199-2A72-4D2E-93D1-436C929CF49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DD61B2-A078-4D59-BD91-C630BD64DEC0}" type="datetimeFigureOut">
              <a:rPr lang="en-US" smtClean="0"/>
              <a:pPr/>
              <a:t>4/30/2018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0EA199-2A72-4D2E-93D1-436C929CF49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DD61B2-A078-4D59-BD91-C630BD64DEC0}" type="datetimeFigureOut">
              <a:rPr lang="en-US" smtClean="0"/>
              <a:pPr/>
              <a:t>4/30/2018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0EA199-2A72-4D2E-93D1-436C929CF49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7DD61B2-A078-4D59-BD91-C630BD64DEC0}" type="datetimeFigureOut">
              <a:rPr lang="en-US" smtClean="0"/>
              <a:pPr/>
              <a:t>4/30/2018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0EA199-2A72-4D2E-93D1-436C929CF49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7DD61B2-A078-4D59-BD91-C630BD64DEC0}" type="datetimeFigureOut">
              <a:rPr lang="en-US" smtClean="0"/>
              <a:pPr/>
              <a:t>4/30/2018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0EA199-2A72-4D2E-93D1-436C929CF49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7DD61B2-A078-4D59-BD91-C630BD64DEC0}" type="datetimeFigureOut">
              <a:rPr lang="en-US" smtClean="0"/>
              <a:pPr/>
              <a:t>4/30/2018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0EA199-2A72-4D2E-93D1-436C929CF49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7DD61B2-A078-4D59-BD91-C630BD64DEC0}" type="datetimeFigureOut">
              <a:rPr lang="en-US" smtClean="0"/>
              <a:pPr/>
              <a:t>4/30/2018</a:t>
            </a:fld>
            <a:endParaRPr lang="en-US"/>
          </a:p>
        </p:txBody>
      </p:sp>
      <p:sp>
        <p:nvSpPr>
          <p:cNvPr id="8" name="Slide Number Placeholder 7"/>
          <p:cNvSpPr>
            <a:spLocks noGrp="1"/>
          </p:cNvSpPr>
          <p:nvPr>
            <p:ph type="sldNum" sz="quarter" idx="11"/>
          </p:nvPr>
        </p:nvSpPr>
        <p:spPr/>
        <p:txBody>
          <a:bodyPr/>
          <a:lstStyle/>
          <a:p>
            <a:fld id="{D70EA199-2A72-4D2E-93D1-436C929CF490}"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D61B2-A078-4D59-BD91-C630BD64DEC0}" type="datetimeFigureOut">
              <a:rPr lang="en-US" smtClean="0"/>
              <a:pPr/>
              <a:t>4/30/2018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0EA199-2A72-4D2E-93D1-436C929CF49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7DD61B2-A078-4D59-BD91-C630BD64DEC0}" type="datetimeFigureOut">
              <a:rPr lang="en-US" smtClean="0"/>
              <a:pPr/>
              <a:t>4/30/2018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D70EA199-2A72-4D2E-93D1-436C929CF49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87DD61B2-A078-4D59-BD91-C630BD64DEC0}" type="datetimeFigureOut">
              <a:rPr lang="en-US" smtClean="0"/>
              <a:pPr/>
              <a:t>4/30/2018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0EA199-2A72-4D2E-93D1-436C929CF49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7DD61B2-A078-4D59-BD91-C630BD64DEC0}" type="datetimeFigureOut">
              <a:rPr lang="en-US" smtClean="0"/>
              <a:pPr/>
              <a:t>4/30/2018</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D70EA199-2A72-4D2E-93D1-436C929CF49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Experimental Design,</a:t>
            </a:r>
            <a:br>
              <a:rPr lang="en-US" dirty="0" smtClean="0"/>
            </a:br>
            <a:r>
              <a:rPr lang="en-US" dirty="0" smtClean="0"/>
              <a:t>Data collection, and </a:t>
            </a:r>
            <a:br>
              <a:rPr lang="en-US" dirty="0" smtClean="0"/>
            </a:br>
            <a:r>
              <a:rPr lang="en-US" dirty="0" smtClean="0"/>
              <a:t>sampling Techniques</a:t>
            </a:r>
            <a:endParaRPr lang="en-US" dirty="0"/>
          </a:p>
        </p:txBody>
      </p:sp>
      <p:sp>
        <p:nvSpPr>
          <p:cNvPr id="4" name="Subtitle 3"/>
          <p:cNvSpPr>
            <a:spLocks noGrp="1"/>
          </p:cNvSpPr>
          <p:nvPr>
            <p:ph type="subTitle" idx="1"/>
          </p:nvPr>
        </p:nvSpPr>
        <p:spPr/>
        <p:txBody>
          <a:bodyPr/>
          <a:lstStyle/>
          <a:p>
            <a:r>
              <a:rPr lang="en-US" dirty="0" smtClean="0"/>
              <a:t>Research Design &amp; Data Collection Methods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Random Sample</a:t>
            </a:r>
            <a:endParaRPr lang="en-US" dirty="0"/>
          </a:p>
        </p:txBody>
      </p:sp>
      <p:sp>
        <p:nvSpPr>
          <p:cNvPr id="3" name="Content Placeholder 2"/>
          <p:cNvSpPr>
            <a:spLocks noGrp="1"/>
          </p:cNvSpPr>
          <p:nvPr>
            <p:ph idx="1"/>
          </p:nvPr>
        </p:nvSpPr>
        <p:spPr/>
        <p:txBody>
          <a:bodyPr/>
          <a:lstStyle/>
          <a:p>
            <a:r>
              <a:rPr lang="en-US" dirty="0" smtClean="0"/>
              <a:t>A random sample is one in which every member of the population has an equal chance of being selected.</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Random Sample</a:t>
            </a:r>
            <a:endParaRPr lang="en-US" dirty="0"/>
          </a:p>
        </p:txBody>
      </p:sp>
      <p:sp>
        <p:nvSpPr>
          <p:cNvPr id="3" name="Content Placeholder 2"/>
          <p:cNvSpPr>
            <a:spLocks noGrp="1"/>
          </p:cNvSpPr>
          <p:nvPr>
            <p:ph idx="1"/>
          </p:nvPr>
        </p:nvSpPr>
        <p:spPr>
          <a:xfrm>
            <a:off x="304800" y="1600200"/>
            <a:ext cx="8382000" cy="5029200"/>
          </a:xfrm>
        </p:spPr>
        <p:txBody>
          <a:bodyPr>
            <a:normAutofit fontScale="85000" lnSpcReduction="10000"/>
          </a:bodyPr>
          <a:lstStyle/>
          <a:p>
            <a:r>
              <a:rPr lang="en-US" dirty="0" smtClean="0"/>
              <a:t>A simple random sample is a sample which every possible sample of the same size has the same chance of being  selected. One way to collect a simple random sample is to assign a different number to each member of the population and then use a random number table. Responses, counts or measures from members of the population whose numbers than correspond to those generated using a table. Calculators and computer software programs are also used to generate random numbers.</a:t>
            </a:r>
          </a:p>
          <a:p>
            <a:r>
              <a:rPr lang="en-US" dirty="0" smtClean="0"/>
              <a:t>When you choose members of a sample, you should also decide whether it is acceptable to have the same population member selected more than once.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Stratified Sample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When it is important for the sample to have members from each segment of the population, you should use a stratified sample. Depending on the focus of the study, members of the population are divided into two or more subsets, called </a:t>
            </a:r>
            <a:r>
              <a:rPr lang="en-US" b="1" dirty="0" smtClean="0"/>
              <a:t>strata</a:t>
            </a:r>
            <a:r>
              <a:rPr lang="en-US" dirty="0" smtClean="0"/>
              <a:t>, that share a similar characteristic such as age, gender, ethnicity or even political preference. </a:t>
            </a:r>
          </a:p>
          <a:p>
            <a:r>
              <a:rPr lang="en-US" dirty="0" smtClean="0"/>
              <a:t>A sample is then randomly selected from each of the strata.</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7467600" cy="1143000"/>
          </a:xfrm>
        </p:spPr>
        <p:txBody>
          <a:bodyPr/>
          <a:lstStyle/>
          <a:p>
            <a:r>
              <a:rPr lang="en-US" dirty="0" smtClean="0"/>
              <a:t>Example</a:t>
            </a:r>
            <a:endParaRPr lang="en-US" dirty="0"/>
          </a:p>
        </p:txBody>
      </p:sp>
      <p:sp>
        <p:nvSpPr>
          <p:cNvPr id="3" name="Content Placeholder 2"/>
          <p:cNvSpPr>
            <a:spLocks noGrp="1"/>
          </p:cNvSpPr>
          <p:nvPr>
            <p:ph idx="1"/>
          </p:nvPr>
        </p:nvSpPr>
        <p:spPr>
          <a:xfrm>
            <a:off x="533400" y="914400"/>
            <a:ext cx="7467600" cy="1295400"/>
          </a:xfrm>
        </p:spPr>
        <p:txBody>
          <a:bodyPr>
            <a:normAutofit fontScale="70000" lnSpcReduction="20000"/>
          </a:bodyPr>
          <a:lstStyle/>
          <a:p>
            <a:r>
              <a:rPr lang="en-US" dirty="0" smtClean="0"/>
              <a:t>We want to collect a stratified sample of the number of people who live in Lago Vista households so we are going to divide the households in socioeconomic levels and then randomly select households from each level.</a:t>
            </a:r>
            <a:endParaRPr lang="en-US" dirty="0"/>
          </a:p>
        </p:txBody>
      </p:sp>
      <p:grpSp>
        <p:nvGrpSpPr>
          <p:cNvPr id="7" name="Group 6"/>
          <p:cNvGrpSpPr/>
          <p:nvPr/>
        </p:nvGrpSpPr>
        <p:grpSpPr>
          <a:xfrm>
            <a:off x="228600" y="4648200"/>
            <a:ext cx="457200" cy="838200"/>
            <a:chOff x="533400" y="3886200"/>
            <a:chExt cx="457200" cy="838200"/>
          </a:xfrm>
        </p:grpSpPr>
        <p:sp>
          <p:nvSpPr>
            <p:cNvPr id="4" name="Isosceles Triangle 3"/>
            <p:cNvSpPr/>
            <p:nvPr/>
          </p:nvSpPr>
          <p:spPr>
            <a:xfrm>
              <a:off x="533400" y="3886200"/>
              <a:ext cx="457200" cy="381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533400" y="4267200"/>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38200" y="3886200"/>
              <a:ext cx="762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p:cNvGrpSpPr/>
          <p:nvPr/>
        </p:nvGrpSpPr>
        <p:grpSpPr>
          <a:xfrm>
            <a:off x="357777" y="3574472"/>
            <a:ext cx="457200" cy="838200"/>
            <a:chOff x="533400" y="3886200"/>
            <a:chExt cx="457200" cy="838200"/>
          </a:xfrm>
          <a:solidFill>
            <a:srgbClr val="FFFF00"/>
          </a:solidFill>
        </p:grpSpPr>
        <p:sp>
          <p:nvSpPr>
            <p:cNvPr id="9" name="Isosceles Triangle 8"/>
            <p:cNvSpPr/>
            <p:nvPr/>
          </p:nvSpPr>
          <p:spPr>
            <a:xfrm>
              <a:off x="533400" y="3886200"/>
              <a:ext cx="457200" cy="381000"/>
            </a:xfrm>
            <a:prstGeom prst="triangl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3400" y="4267200"/>
              <a:ext cx="457200" cy="4572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38200" y="38862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p:cNvGrpSpPr/>
          <p:nvPr/>
        </p:nvGrpSpPr>
        <p:grpSpPr>
          <a:xfrm>
            <a:off x="990600" y="4572000"/>
            <a:ext cx="457200" cy="838200"/>
            <a:chOff x="533400" y="3886200"/>
            <a:chExt cx="457200" cy="838200"/>
          </a:xfrm>
          <a:solidFill>
            <a:srgbClr val="FF5050"/>
          </a:solidFill>
        </p:grpSpPr>
        <p:sp>
          <p:nvSpPr>
            <p:cNvPr id="13" name="Isosceles Triangle 12"/>
            <p:cNvSpPr/>
            <p:nvPr/>
          </p:nvSpPr>
          <p:spPr>
            <a:xfrm>
              <a:off x="533400" y="3886200"/>
              <a:ext cx="457200" cy="381000"/>
            </a:xfrm>
            <a:prstGeom prst="triangl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533400" y="4267200"/>
              <a:ext cx="457200" cy="4572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838200" y="38862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p:cNvGrpSpPr/>
          <p:nvPr/>
        </p:nvGrpSpPr>
        <p:grpSpPr>
          <a:xfrm>
            <a:off x="914400" y="3352800"/>
            <a:ext cx="457200" cy="838200"/>
            <a:chOff x="533400" y="3886200"/>
            <a:chExt cx="457200" cy="838200"/>
          </a:xfrm>
          <a:solidFill>
            <a:schemeClr val="accent2">
              <a:lumMod val="40000"/>
              <a:lumOff val="60000"/>
            </a:schemeClr>
          </a:solidFill>
        </p:grpSpPr>
        <p:sp>
          <p:nvSpPr>
            <p:cNvPr id="17" name="Isosceles Triangle 16"/>
            <p:cNvSpPr/>
            <p:nvPr/>
          </p:nvSpPr>
          <p:spPr>
            <a:xfrm>
              <a:off x="533400" y="3886200"/>
              <a:ext cx="457200" cy="381000"/>
            </a:xfrm>
            <a:prstGeom prst="triangl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533400" y="4267200"/>
              <a:ext cx="457200" cy="4572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838200" y="38862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p:cNvGrpSpPr/>
          <p:nvPr/>
        </p:nvGrpSpPr>
        <p:grpSpPr>
          <a:xfrm>
            <a:off x="609600" y="5638800"/>
            <a:ext cx="457200" cy="838200"/>
            <a:chOff x="533400" y="3886200"/>
            <a:chExt cx="457200" cy="838200"/>
          </a:xfrm>
          <a:solidFill>
            <a:schemeClr val="accent4"/>
          </a:solidFill>
        </p:grpSpPr>
        <p:sp>
          <p:nvSpPr>
            <p:cNvPr id="21" name="Isosceles Triangle 20"/>
            <p:cNvSpPr/>
            <p:nvPr/>
          </p:nvSpPr>
          <p:spPr>
            <a:xfrm>
              <a:off x="533400" y="3886200"/>
              <a:ext cx="457200" cy="381000"/>
            </a:xfrm>
            <a:prstGeom prst="triangl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533400" y="4267200"/>
              <a:ext cx="457200" cy="4572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838200" y="38862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p:cNvGrpSpPr/>
          <p:nvPr/>
        </p:nvGrpSpPr>
        <p:grpSpPr>
          <a:xfrm>
            <a:off x="7010400" y="5486400"/>
            <a:ext cx="1066800" cy="1066800"/>
            <a:chOff x="533400" y="3886200"/>
            <a:chExt cx="457200" cy="838200"/>
          </a:xfrm>
          <a:solidFill>
            <a:srgbClr val="FFCC66"/>
          </a:solidFill>
        </p:grpSpPr>
        <p:sp>
          <p:nvSpPr>
            <p:cNvPr id="25" name="Isosceles Triangle 24"/>
            <p:cNvSpPr/>
            <p:nvPr/>
          </p:nvSpPr>
          <p:spPr>
            <a:xfrm>
              <a:off x="533400" y="3886200"/>
              <a:ext cx="457200" cy="381000"/>
            </a:xfrm>
            <a:prstGeom prst="triangl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533400" y="4267200"/>
              <a:ext cx="457200" cy="4572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838200" y="38862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p:cNvGrpSpPr/>
          <p:nvPr/>
        </p:nvGrpSpPr>
        <p:grpSpPr>
          <a:xfrm>
            <a:off x="6477000" y="3200400"/>
            <a:ext cx="1066800" cy="1066800"/>
            <a:chOff x="533400" y="3886200"/>
            <a:chExt cx="457200" cy="838200"/>
          </a:xfrm>
          <a:solidFill>
            <a:srgbClr val="00FFCC"/>
          </a:solidFill>
        </p:grpSpPr>
        <p:sp>
          <p:nvSpPr>
            <p:cNvPr id="29" name="Isosceles Triangle 28"/>
            <p:cNvSpPr/>
            <p:nvPr/>
          </p:nvSpPr>
          <p:spPr>
            <a:xfrm>
              <a:off x="533400" y="3886200"/>
              <a:ext cx="457200" cy="381000"/>
            </a:xfrm>
            <a:prstGeom prst="triangl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533400" y="4267200"/>
              <a:ext cx="457200" cy="4572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838200" y="38862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p:cNvGrpSpPr/>
          <p:nvPr/>
        </p:nvGrpSpPr>
        <p:grpSpPr>
          <a:xfrm>
            <a:off x="7772400" y="4267200"/>
            <a:ext cx="1066800" cy="1066800"/>
            <a:chOff x="533400" y="3886200"/>
            <a:chExt cx="457200" cy="838200"/>
          </a:xfrm>
          <a:solidFill>
            <a:schemeClr val="accent1">
              <a:lumMod val="20000"/>
              <a:lumOff val="80000"/>
            </a:schemeClr>
          </a:solidFill>
        </p:grpSpPr>
        <p:sp>
          <p:nvSpPr>
            <p:cNvPr id="33" name="Isosceles Triangle 32"/>
            <p:cNvSpPr/>
            <p:nvPr/>
          </p:nvSpPr>
          <p:spPr>
            <a:xfrm>
              <a:off x="533400" y="3886200"/>
              <a:ext cx="457200" cy="381000"/>
            </a:xfrm>
            <a:prstGeom prst="triangl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533400" y="4267200"/>
              <a:ext cx="457200" cy="4572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838200" y="38862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p:cNvGrpSpPr/>
          <p:nvPr/>
        </p:nvGrpSpPr>
        <p:grpSpPr>
          <a:xfrm>
            <a:off x="7620000" y="2971800"/>
            <a:ext cx="1066800" cy="1066800"/>
            <a:chOff x="533400" y="3886200"/>
            <a:chExt cx="457200" cy="838200"/>
          </a:xfrm>
          <a:solidFill>
            <a:srgbClr val="A50021"/>
          </a:solidFill>
        </p:grpSpPr>
        <p:sp>
          <p:nvSpPr>
            <p:cNvPr id="37" name="Isosceles Triangle 36"/>
            <p:cNvSpPr/>
            <p:nvPr/>
          </p:nvSpPr>
          <p:spPr>
            <a:xfrm>
              <a:off x="533400" y="3886200"/>
              <a:ext cx="457200" cy="381000"/>
            </a:xfrm>
            <a:prstGeom prst="triangl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533400" y="4267200"/>
              <a:ext cx="457200" cy="4572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838200" y="38862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p:cNvGrpSpPr/>
          <p:nvPr/>
        </p:nvGrpSpPr>
        <p:grpSpPr>
          <a:xfrm>
            <a:off x="6400800" y="4495800"/>
            <a:ext cx="1066800" cy="1066800"/>
            <a:chOff x="533400" y="3886200"/>
            <a:chExt cx="457200" cy="838200"/>
          </a:xfrm>
          <a:solidFill>
            <a:srgbClr val="6666FF"/>
          </a:solidFill>
        </p:grpSpPr>
        <p:sp>
          <p:nvSpPr>
            <p:cNvPr id="41" name="Isosceles Triangle 40"/>
            <p:cNvSpPr/>
            <p:nvPr/>
          </p:nvSpPr>
          <p:spPr>
            <a:xfrm>
              <a:off x="533400" y="3886200"/>
              <a:ext cx="457200" cy="381000"/>
            </a:xfrm>
            <a:prstGeom prst="triangl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533400" y="4267200"/>
              <a:ext cx="457200" cy="4572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838200" y="38862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Oval 43"/>
          <p:cNvSpPr/>
          <p:nvPr/>
        </p:nvSpPr>
        <p:spPr>
          <a:xfrm>
            <a:off x="0" y="3200400"/>
            <a:ext cx="2057400" cy="3657600"/>
          </a:xfrm>
          <a:prstGeom prst="ellipse">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6172200" y="2362200"/>
            <a:ext cx="2971800" cy="4495800"/>
          </a:xfrm>
          <a:prstGeom prst="ellipse">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p:cNvGrpSpPr/>
          <p:nvPr/>
        </p:nvGrpSpPr>
        <p:grpSpPr>
          <a:xfrm>
            <a:off x="3200400" y="5410200"/>
            <a:ext cx="762000" cy="914400"/>
            <a:chOff x="533400" y="3886200"/>
            <a:chExt cx="457200" cy="838200"/>
          </a:xfrm>
          <a:solidFill>
            <a:srgbClr val="FF0000"/>
          </a:solidFill>
        </p:grpSpPr>
        <p:sp>
          <p:nvSpPr>
            <p:cNvPr id="47" name="Isosceles Triangle 46"/>
            <p:cNvSpPr/>
            <p:nvPr/>
          </p:nvSpPr>
          <p:spPr>
            <a:xfrm>
              <a:off x="533400" y="3886200"/>
              <a:ext cx="457200" cy="381000"/>
            </a:xfrm>
            <a:prstGeom prst="triangl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533400" y="4267200"/>
              <a:ext cx="457200" cy="4572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838200" y="38862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0" name="Group 49"/>
          <p:cNvGrpSpPr/>
          <p:nvPr/>
        </p:nvGrpSpPr>
        <p:grpSpPr>
          <a:xfrm>
            <a:off x="4572000" y="5486400"/>
            <a:ext cx="762000" cy="914400"/>
            <a:chOff x="533400" y="3886200"/>
            <a:chExt cx="457200" cy="838200"/>
          </a:xfrm>
          <a:solidFill>
            <a:schemeClr val="tx2"/>
          </a:solidFill>
        </p:grpSpPr>
        <p:sp>
          <p:nvSpPr>
            <p:cNvPr id="51" name="Isosceles Triangle 50"/>
            <p:cNvSpPr/>
            <p:nvPr/>
          </p:nvSpPr>
          <p:spPr>
            <a:xfrm>
              <a:off x="533400" y="3886200"/>
              <a:ext cx="457200" cy="381000"/>
            </a:xfrm>
            <a:prstGeom prst="triangl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533400" y="4267200"/>
              <a:ext cx="457200" cy="4572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838200" y="38862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4" name="Group 53"/>
          <p:cNvGrpSpPr/>
          <p:nvPr/>
        </p:nvGrpSpPr>
        <p:grpSpPr>
          <a:xfrm>
            <a:off x="4038600" y="4343400"/>
            <a:ext cx="762000" cy="914400"/>
            <a:chOff x="533400" y="3886200"/>
            <a:chExt cx="457200" cy="838200"/>
          </a:xfrm>
          <a:solidFill>
            <a:srgbClr val="996633"/>
          </a:solidFill>
        </p:grpSpPr>
        <p:sp>
          <p:nvSpPr>
            <p:cNvPr id="55" name="Isosceles Triangle 54"/>
            <p:cNvSpPr/>
            <p:nvPr/>
          </p:nvSpPr>
          <p:spPr>
            <a:xfrm>
              <a:off x="533400" y="3886200"/>
              <a:ext cx="457200" cy="381000"/>
            </a:xfrm>
            <a:prstGeom prst="triangl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533400" y="4267200"/>
              <a:ext cx="457200" cy="4572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838200" y="38862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8" name="Group 57"/>
          <p:cNvGrpSpPr/>
          <p:nvPr/>
        </p:nvGrpSpPr>
        <p:grpSpPr>
          <a:xfrm>
            <a:off x="3276600" y="3276600"/>
            <a:ext cx="762000" cy="914400"/>
            <a:chOff x="533400" y="3886200"/>
            <a:chExt cx="457200" cy="838200"/>
          </a:xfrm>
          <a:solidFill>
            <a:srgbClr val="00FF00"/>
          </a:solidFill>
        </p:grpSpPr>
        <p:sp>
          <p:nvSpPr>
            <p:cNvPr id="59" name="Isosceles Triangle 58"/>
            <p:cNvSpPr/>
            <p:nvPr/>
          </p:nvSpPr>
          <p:spPr>
            <a:xfrm>
              <a:off x="533400" y="3886200"/>
              <a:ext cx="457200" cy="381000"/>
            </a:xfrm>
            <a:prstGeom prst="triangl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533400" y="4267200"/>
              <a:ext cx="457200" cy="4572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838200" y="38862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2" name="Group 61"/>
          <p:cNvGrpSpPr/>
          <p:nvPr/>
        </p:nvGrpSpPr>
        <p:grpSpPr>
          <a:xfrm>
            <a:off x="4419600" y="3124200"/>
            <a:ext cx="762000" cy="914400"/>
            <a:chOff x="533400" y="3886200"/>
            <a:chExt cx="457200" cy="838200"/>
          </a:xfrm>
          <a:solidFill>
            <a:srgbClr val="FF00FF"/>
          </a:solidFill>
        </p:grpSpPr>
        <p:sp>
          <p:nvSpPr>
            <p:cNvPr id="63" name="Isosceles Triangle 62"/>
            <p:cNvSpPr/>
            <p:nvPr/>
          </p:nvSpPr>
          <p:spPr>
            <a:xfrm>
              <a:off x="533400" y="3886200"/>
              <a:ext cx="457200" cy="381000"/>
            </a:xfrm>
            <a:prstGeom prst="triangl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533400" y="4267200"/>
              <a:ext cx="457200" cy="4572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838200" y="38862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Oval 65"/>
          <p:cNvSpPr/>
          <p:nvPr/>
        </p:nvSpPr>
        <p:spPr>
          <a:xfrm>
            <a:off x="2667000" y="2590800"/>
            <a:ext cx="3276600" cy="4267200"/>
          </a:xfrm>
          <a:prstGeom prst="ellipse">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457200" y="2514600"/>
            <a:ext cx="1371600" cy="584775"/>
          </a:xfrm>
          <a:prstGeom prst="rect">
            <a:avLst/>
          </a:prstGeom>
          <a:noFill/>
        </p:spPr>
        <p:txBody>
          <a:bodyPr wrap="square" lIns="91440" tIns="45720" rIns="91440" bIns="45720">
            <a:spAutoFit/>
          </a:bodyPr>
          <a:lstStyle/>
          <a:p>
            <a:pPr algn="ctr"/>
            <a:r>
              <a:rPr lang="en-US" sz="1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Low </a:t>
            </a:r>
            <a:r>
              <a:rPr lang="en-US"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income</a:t>
            </a:r>
            <a:endParaRPr lang="en-US"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68" name="Rectangle 67"/>
          <p:cNvSpPr/>
          <p:nvPr/>
        </p:nvSpPr>
        <p:spPr>
          <a:xfrm>
            <a:off x="3581400" y="1981200"/>
            <a:ext cx="1371600" cy="584775"/>
          </a:xfrm>
          <a:prstGeom prst="rect">
            <a:avLst/>
          </a:prstGeom>
          <a:noFill/>
        </p:spPr>
        <p:txBody>
          <a:bodyPr wrap="square" lIns="91440" tIns="45720" rIns="91440" bIns="45720">
            <a:spAutoFit/>
          </a:bodyPr>
          <a:lstStyle/>
          <a:p>
            <a:pPr algn="ctr"/>
            <a:r>
              <a:rPr lang="en-US" sz="1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Medium</a:t>
            </a:r>
          </a:p>
          <a:p>
            <a:pPr algn="ctr"/>
            <a:r>
              <a:rPr lang="en-US"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income</a:t>
            </a:r>
            <a:endParaRPr lang="en-US"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69" name="Rectangle 68"/>
          <p:cNvSpPr/>
          <p:nvPr/>
        </p:nvSpPr>
        <p:spPr>
          <a:xfrm>
            <a:off x="6934200" y="1752600"/>
            <a:ext cx="1371600" cy="584775"/>
          </a:xfrm>
          <a:prstGeom prst="rect">
            <a:avLst/>
          </a:prstGeom>
          <a:noFill/>
        </p:spPr>
        <p:txBody>
          <a:bodyPr wrap="square" lIns="91440" tIns="45720" rIns="91440" bIns="45720">
            <a:spAutoFit/>
          </a:bodyPr>
          <a:lstStyle/>
          <a:p>
            <a:pPr algn="ctr"/>
            <a:r>
              <a:rPr lang="en-US" sz="1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High </a:t>
            </a:r>
            <a:r>
              <a:rPr lang="en-US"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income</a:t>
            </a:r>
            <a:endParaRPr lang="en-US"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71" name="Oval 70"/>
          <p:cNvSpPr/>
          <p:nvPr/>
        </p:nvSpPr>
        <p:spPr>
          <a:xfrm>
            <a:off x="4191000" y="2971800"/>
            <a:ext cx="1219200" cy="1295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p:cNvSpPr/>
          <p:nvPr/>
        </p:nvSpPr>
        <p:spPr>
          <a:xfrm>
            <a:off x="3048000" y="5257800"/>
            <a:ext cx="1219200" cy="1295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3810000" y="4191000"/>
            <a:ext cx="1219200" cy="1295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838200" y="4419600"/>
            <a:ext cx="762000" cy="1219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p:nvPr/>
        </p:nvSpPr>
        <p:spPr>
          <a:xfrm>
            <a:off x="190500" y="3401291"/>
            <a:ext cx="762000" cy="1219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p:nvPr/>
        </p:nvSpPr>
        <p:spPr>
          <a:xfrm>
            <a:off x="6705600" y="5562600"/>
            <a:ext cx="1600200" cy="1143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p:nvPr/>
        </p:nvSpPr>
        <p:spPr>
          <a:xfrm>
            <a:off x="7315200" y="2971800"/>
            <a:ext cx="1600200" cy="1143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Cluster Sample</a:t>
            </a:r>
            <a:endParaRPr lang="en-US" dirty="0"/>
          </a:p>
        </p:txBody>
      </p:sp>
      <p:sp>
        <p:nvSpPr>
          <p:cNvPr id="3" name="Content Placeholder 2"/>
          <p:cNvSpPr>
            <a:spLocks noGrp="1"/>
          </p:cNvSpPr>
          <p:nvPr>
            <p:ph idx="1"/>
          </p:nvPr>
        </p:nvSpPr>
        <p:spPr>
          <a:xfrm>
            <a:off x="0" y="1600200"/>
            <a:ext cx="8915400" cy="4876800"/>
          </a:xfrm>
        </p:spPr>
        <p:txBody>
          <a:bodyPr>
            <a:normAutofit fontScale="85000" lnSpcReduction="20000"/>
          </a:bodyPr>
          <a:lstStyle/>
          <a:p>
            <a:r>
              <a:rPr lang="en-US" dirty="0" smtClean="0"/>
              <a:t>When the population falls into naturally occurring subgroups, each having similar characteristics, a cluster sample may be the most appropriate. To select a cluster sample, divide the population into groups called clusters, and select all the members in one or  more(but not all) of the clusters.</a:t>
            </a:r>
          </a:p>
          <a:p>
            <a:r>
              <a:rPr lang="en-US" dirty="0" smtClean="0"/>
              <a:t>Examples of clusters could be different sections of the same course. Mrs. </a:t>
            </a:r>
            <a:r>
              <a:rPr lang="en-US" dirty="0" err="1" smtClean="0"/>
              <a:t>Bode’s</a:t>
            </a:r>
            <a:r>
              <a:rPr lang="en-US" dirty="0" smtClean="0"/>
              <a:t> 1</a:t>
            </a:r>
            <a:r>
              <a:rPr lang="en-US" baseline="30000" dirty="0" smtClean="0"/>
              <a:t>st</a:t>
            </a:r>
            <a:r>
              <a:rPr lang="en-US" dirty="0" smtClean="0"/>
              <a:t> period Statistics class and her 3</a:t>
            </a:r>
            <a:r>
              <a:rPr lang="en-US" baseline="30000" dirty="0" smtClean="0"/>
              <a:t>rd</a:t>
            </a:r>
            <a:r>
              <a:rPr lang="en-US" dirty="0" smtClean="0"/>
              <a:t> period Statistics class.</a:t>
            </a:r>
          </a:p>
          <a:p>
            <a:r>
              <a:rPr lang="en-US" dirty="0" smtClean="0"/>
              <a:t>In using a cluster sample, care must be taken to ensure that all clusters have similar characteristics. For example, if one class has a higher proportion of  Pre-AP and AP students data might not be representative of the population.</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Systematic Sample</a:t>
            </a:r>
            <a:endParaRPr lang="en-US" dirty="0"/>
          </a:p>
        </p:txBody>
      </p:sp>
      <p:sp>
        <p:nvSpPr>
          <p:cNvPr id="3" name="Content Placeholder 2"/>
          <p:cNvSpPr>
            <a:spLocks noGrp="1"/>
          </p:cNvSpPr>
          <p:nvPr>
            <p:ph idx="1"/>
          </p:nvPr>
        </p:nvSpPr>
        <p:spPr>
          <a:xfrm>
            <a:off x="228600" y="1371601"/>
            <a:ext cx="8686800" cy="3962400"/>
          </a:xfrm>
        </p:spPr>
        <p:txBody>
          <a:bodyPr>
            <a:normAutofit lnSpcReduction="10000"/>
          </a:bodyPr>
          <a:lstStyle/>
          <a:p>
            <a:r>
              <a:rPr lang="en-US" dirty="0" smtClean="0"/>
              <a:t>A systematic sample is a sample in which each member of the population is assigned a number. The members of the population are ordered in some way, a starting number is randomly selected, and then sample members are selected at regular intervals from the starting numbers. </a:t>
            </a:r>
          </a:p>
          <a:p>
            <a:r>
              <a:rPr lang="en-US" dirty="0" smtClean="0"/>
              <a:t>For example , every 3</a:t>
            </a:r>
            <a:r>
              <a:rPr lang="en-US" baseline="30000" dirty="0" smtClean="0"/>
              <a:t>rd</a:t>
            </a:r>
            <a:r>
              <a:rPr lang="en-US" dirty="0" smtClean="0"/>
              <a:t> or 5</a:t>
            </a:r>
            <a:r>
              <a:rPr lang="en-US" baseline="30000" dirty="0" smtClean="0"/>
              <a:t>th</a:t>
            </a:r>
            <a:r>
              <a:rPr lang="en-US" dirty="0" smtClean="0"/>
              <a:t> one is selected. An advantage of this is that it is easy to use.</a:t>
            </a:r>
            <a:endParaRPr lang="en-US" dirty="0"/>
          </a:p>
        </p:txBody>
      </p:sp>
      <p:grpSp>
        <p:nvGrpSpPr>
          <p:cNvPr id="19" name="Group 18"/>
          <p:cNvGrpSpPr/>
          <p:nvPr/>
        </p:nvGrpSpPr>
        <p:grpSpPr>
          <a:xfrm>
            <a:off x="0" y="5638800"/>
            <a:ext cx="8839200" cy="1219200"/>
            <a:chOff x="0" y="5638800"/>
            <a:chExt cx="8839200" cy="1219200"/>
          </a:xfrm>
        </p:grpSpPr>
        <p:sp>
          <p:nvSpPr>
            <p:cNvPr id="4" name="Smiley Face 3"/>
            <p:cNvSpPr/>
            <p:nvPr/>
          </p:nvSpPr>
          <p:spPr>
            <a:xfrm>
              <a:off x="0" y="5638800"/>
              <a:ext cx="533400" cy="6096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miley Face 4"/>
            <p:cNvSpPr/>
            <p:nvPr/>
          </p:nvSpPr>
          <p:spPr>
            <a:xfrm>
              <a:off x="2133600" y="5791200"/>
              <a:ext cx="533400" cy="6096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miley Face 5"/>
            <p:cNvSpPr/>
            <p:nvPr/>
          </p:nvSpPr>
          <p:spPr>
            <a:xfrm>
              <a:off x="2743200" y="6096000"/>
              <a:ext cx="533400" cy="609600"/>
            </a:xfrm>
            <a:prstGeom prst="smileyFac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miley Face 6"/>
            <p:cNvSpPr/>
            <p:nvPr/>
          </p:nvSpPr>
          <p:spPr>
            <a:xfrm>
              <a:off x="3352800" y="5715000"/>
              <a:ext cx="533400" cy="6096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miley Face 7"/>
            <p:cNvSpPr/>
            <p:nvPr/>
          </p:nvSpPr>
          <p:spPr>
            <a:xfrm>
              <a:off x="3962400" y="6096000"/>
              <a:ext cx="533400" cy="6096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miley Face 8"/>
            <p:cNvSpPr/>
            <p:nvPr/>
          </p:nvSpPr>
          <p:spPr>
            <a:xfrm>
              <a:off x="4572000" y="5638800"/>
              <a:ext cx="533400" cy="609600"/>
            </a:xfrm>
            <a:prstGeom prst="smileyFac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miley Face 9"/>
            <p:cNvSpPr/>
            <p:nvPr/>
          </p:nvSpPr>
          <p:spPr>
            <a:xfrm>
              <a:off x="5181600" y="6096000"/>
              <a:ext cx="533400" cy="6096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miley Face 10"/>
            <p:cNvSpPr/>
            <p:nvPr/>
          </p:nvSpPr>
          <p:spPr>
            <a:xfrm>
              <a:off x="5867400" y="5715000"/>
              <a:ext cx="533400" cy="6096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miley Face 11"/>
            <p:cNvSpPr/>
            <p:nvPr/>
          </p:nvSpPr>
          <p:spPr>
            <a:xfrm>
              <a:off x="6477000" y="6019800"/>
              <a:ext cx="533400" cy="609600"/>
            </a:xfrm>
            <a:prstGeom prst="smileyFac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miley Face 12"/>
            <p:cNvSpPr/>
            <p:nvPr/>
          </p:nvSpPr>
          <p:spPr>
            <a:xfrm>
              <a:off x="7086600" y="5638800"/>
              <a:ext cx="533400" cy="6096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miley Face 13"/>
            <p:cNvSpPr/>
            <p:nvPr/>
          </p:nvSpPr>
          <p:spPr>
            <a:xfrm>
              <a:off x="7696200" y="6019800"/>
              <a:ext cx="533400" cy="6096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Smiley Face 14"/>
            <p:cNvSpPr/>
            <p:nvPr/>
          </p:nvSpPr>
          <p:spPr>
            <a:xfrm>
              <a:off x="8305800" y="5715000"/>
              <a:ext cx="533400" cy="609600"/>
            </a:xfrm>
            <a:prstGeom prst="smileyFac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Smiley Face 15"/>
            <p:cNvSpPr/>
            <p:nvPr/>
          </p:nvSpPr>
          <p:spPr>
            <a:xfrm>
              <a:off x="533400" y="6248400"/>
              <a:ext cx="533400" cy="6096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Smiley Face 16"/>
            <p:cNvSpPr/>
            <p:nvPr/>
          </p:nvSpPr>
          <p:spPr>
            <a:xfrm>
              <a:off x="1066800" y="5638800"/>
              <a:ext cx="533400" cy="609600"/>
            </a:xfrm>
            <a:prstGeom prst="smileyFac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Smiley Face 17"/>
            <p:cNvSpPr/>
            <p:nvPr/>
          </p:nvSpPr>
          <p:spPr>
            <a:xfrm>
              <a:off x="1600200" y="6248400"/>
              <a:ext cx="533400" cy="6096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Biased Samples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biased sample is one that is not representative of the population from which it is drawn. For instance, a sample consisting of only 18 to 22 year old University of Texas students would NOT be representative of the entire 18 to 22 year old population in the entire country.</a:t>
            </a:r>
          </a:p>
          <a:p>
            <a:r>
              <a:rPr lang="en-US" dirty="0" smtClean="0"/>
              <a:t>A type of sample that often leads to biased studies (so it is not recommended) is a </a:t>
            </a:r>
            <a:r>
              <a:rPr lang="en-US" b="1" dirty="0" smtClean="0"/>
              <a:t>convenience</a:t>
            </a:r>
            <a:r>
              <a:rPr lang="en-US" dirty="0" smtClean="0"/>
              <a:t> sample. A convenience sample consists only of available members of the population.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Collection	</a:t>
            </a:r>
            <a:endParaRPr lang="en-US" dirty="0"/>
          </a:p>
        </p:txBody>
      </p:sp>
      <p:sp>
        <p:nvSpPr>
          <p:cNvPr id="3" name="Content Placeholder 2"/>
          <p:cNvSpPr>
            <a:spLocks noGrp="1"/>
          </p:cNvSpPr>
          <p:nvPr>
            <p:ph idx="1"/>
          </p:nvPr>
        </p:nvSpPr>
        <p:spPr/>
        <p:txBody>
          <a:bodyPr/>
          <a:lstStyle/>
          <a:p>
            <a:r>
              <a:rPr lang="en-US" dirty="0" smtClean="0"/>
              <a:t>The following are 4 data collection methods for research:</a:t>
            </a:r>
          </a:p>
          <a:p>
            <a:pPr lvl="1"/>
            <a:r>
              <a:rPr lang="en-US" dirty="0"/>
              <a:t>O</a:t>
            </a:r>
            <a:r>
              <a:rPr lang="en-US" dirty="0" smtClean="0"/>
              <a:t>bservational study</a:t>
            </a:r>
          </a:p>
          <a:p>
            <a:pPr lvl="1"/>
            <a:r>
              <a:rPr lang="en-US" dirty="0"/>
              <a:t>E</a:t>
            </a:r>
            <a:r>
              <a:rPr lang="en-US" dirty="0" smtClean="0"/>
              <a:t>xperiment</a:t>
            </a:r>
          </a:p>
          <a:p>
            <a:pPr lvl="1"/>
            <a:r>
              <a:rPr lang="en-US" dirty="0"/>
              <a:t>S</a:t>
            </a:r>
            <a:r>
              <a:rPr lang="en-US" dirty="0" smtClean="0"/>
              <a:t>imulation</a:t>
            </a:r>
          </a:p>
          <a:p>
            <a:pPr lvl="1"/>
            <a:r>
              <a:rPr lang="en-US" dirty="0" smtClean="0"/>
              <a:t>Survey</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Observational Study</a:t>
            </a:r>
            <a:endParaRPr lang="en-US" dirty="0"/>
          </a:p>
        </p:txBody>
      </p:sp>
      <p:sp>
        <p:nvSpPr>
          <p:cNvPr id="3" name="Content Placeholder 2"/>
          <p:cNvSpPr>
            <a:spLocks noGrp="1"/>
          </p:cNvSpPr>
          <p:nvPr>
            <p:ph idx="1"/>
          </p:nvPr>
        </p:nvSpPr>
        <p:spPr/>
        <p:txBody>
          <a:bodyPr/>
          <a:lstStyle/>
          <a:p>
            <a:r>
              <a:rPr lang="en-US" dirty="0" smtClean="0"/>
              <a:t>Researchers observe and measures characteristics of interest of part of a population.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t>
            </a:r>
            <a:endParaRPr lang="en-US" dirty="0"/>
          </a:p>
        </p:txBody>
      </p:sp>
      <p:sp>
        <p:nvSpPr>
          <p:cNvPr id="3" name="Content Placeholder 2"/>
          <p:cNvSpPr>
            <a:spLocks noGrp="1"/>
          </p:cNvSpPr>
          <p:nvPr>
            <p:ph idx="1"/>
          </p:nvPr>
        </p:nvSpPr>
        <p:spPr>
          <a:xfrm>
            <a:off x="457200" y="1219200"/>
            <a:ext cx="7467600" cy="5410200"/>
          </a:xfrm>
        </p:spPr>
        <p:txBody>
          <a:bodyPr>
            <a:normAutofit/>
          </a:bodyPr>
          <a:lstStyle/>
          <a:p>
            <a:r>
              <a:rPr lang="en-US" dirty="0" smtClean="0"/>
              <a:t>In an experiment, a treatment is applied to part of a population and responses are observed. For example, an experiment was performed in which diabetics took cinnamon extract daily while a control group took none. After 40 days, the diabetics who had the cinnamon reduced their risk of heart disease while the control group experienced no change.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 vs Experiment</a:t>
            </a:r>
            <a:endParaRPr lang="en-US" dirty="0"/>
          </a:p>
        </p:txBody>
      </p:sp>
      <p:sp>
        <p:nvSpPr>
          <p:cNvPr id="3" name="Content Placeholder 2"/>
          <p:cNvSpPr>
            <a:spLocks noGrp="1"/>
          </p:cNvSpPr>
          <p:nvPr>
            <p:ph idx="1"/>
          </p:nvPr>
        </p:nvSpPr>
        <p:spPr/>
        <p:txBody>
          <a:bodyPr/>
          <a:lstStyle/>
          <a:p>
            <a:r>
              <a:rPr lang="en-US" sz="3200" b="1" i="1" u="sng" dirty="0"/>
              <a:t>Note:</a:t>
            </a:r>
            <a:r>
              <a:rPr lang="en-US" sz="3200" i="1" dirty="0"/>
              <a:t> The difference between an observational study and an experiment is that in an observational study a researcher does not influence the responses whereas in an experiment a researcher deliberately applies a treatment before observing the responses. </a:t>
            </a:r>
          </a:p>
          <a:p>
            <a:endParaRPr lang="en-US" dirty="0"/>
          </a:p>
        </p:txBody>
      </p:sp>
    </p:spTree>
    <p:extLst>
      <p:ext uri="{BB962C8B-B14F-4D97-AF65-F5344CB8AC3E}">
        <p14:creationId xmlns:p14="http://schemas.microsoft.com/office/powerpoint/2010/main" val="2789213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simulation is the use of a mathematical or physical model to reproduce the conditions of a situation or process. Collecting data often involves the use of computers. Simulations allow you to study situations that are impractical or even dangerous to create in real life, and often the save time and money. For examples, automobile manufactures use simulations with dummies to study the effect of crashes on humans.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762000"/>
          </a:xfrm>
        </p:spPr>
        <p:txBody>
          <a:bodyPr>
            <a:normAutofit fontScale="90000"/>
          </a:bodyPr>
          <a:lstStyle/>
          <a:p>
            <a:r>
              <a:rPr lang="en-US" dirty="0" smtClean="0"/>
              <a:t>Surveys</a:t>
            </a:r>
            <a:endParaRPr lang="en-US" dirty="0"/>
          </a:p>
        </p:txBody>
      </p:sp>
      <p:sp>
        <p:nvSpPr>
          <p:cNvPr id="3" name="Content Placeholder 2"/>
          <p:cNvSpPr>
            <a:spLocks noGrp="1"/>
          </p:cNvSpPr>
          <p:nvPr>
            <p:ph idx="1"/>
          </p:nvPr>
        </p:nvSpPr>
        <p:spPr>
          <a:xfrm>
            <a:off x="457200" y="762000"/>
            <a:ext cx="7467600" cy="5791200"/>
          </a:xfrm>
        </p:spPr>
        <p:txBody>
          <a:bodyPr>
            <a:normAutofit/>
          </a:bodyPr>
          <a:lstStyle/>
          <a:p>
            <a:r>
              <a:rPr lang="en-US" dirty="0" smtClean="0"/>
              <a:t>A survey is an investigation of one or more characteristics of a population. The most common types of surveys are done by interview, mail, or telephone. In designing a survey, it is important to word the questions so that they do not lead to biased results.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Census vs Sampling</a:t>
            </a:r>
            <a:endParaRPr lang="en-US" dirty="0"/>
          </a:p>
        </p:txBody>
      </p:sp>
      <p:sp>
        <p:nvSpPr>
          <p:cNvPr id="3" name="Content Placeholder 2"/>
          <p:cNvSpPr>
            <a:spLocks noGrp="1"/>
          </p:cNvSpPr>
          <p:nvPr>
            <p:ph idx="1"/>
          </p:nvPr>
        </p:nvSpPr>
        <p:spPr/>
        <p:txBody>
          <a:bodyPr>
            <a:normAutofit fontScale="92500" lnSpcReduction="20000"/>
          </a:bodyPr>
          <a:lstStyle/>
          <a:p>
            <a:r>
              <a:rPr lang="en-US" sz="3200" dirty="0"/>
              <a:t>A census is a count or measure of an entire population. Taking a census provides complete information, but it is often  costly and difficult to perform. </a:t>
            </a:r>
            <a:endParaRPr lang="en-US" sz="3200" dirty="0" smtClean="0"/>
          </a:p>
          <a:p>
            <a:r>
              <a:rPr lang="en-US" sz="3200" dirty="0" smtClean="0"/>
              <a:t>A </a:t>
            </a:r>
            <a:r>
              <a:rPr lang="en-US" sz="3200" dirty="0"/>
              <a:t>sampling is a count or measure of part of a population. For instance, every year the U.S. Census Bureau samples the U.S. Population to update the most recent census data. Using Samples is often more practical than taking a census.</a:t>
            </a:r>
          </a:p>
          <a:p>
            <a:endParaRPr lang="en-US" dirty="0"/>
          </a:p>
        </p:txBody>
      </p:sp>
    </p:spTree>
    <p:extLst>
      <p:ext uri="{BB962C8B-B14F-4D97-AF65-F5344CB8AC3E}">
        <p14:creationId xmlns:p14="http://schemas.microsoft.com/office/powerpoint/2010/main" val="1243278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Sampling Techniques</a:t>
            </a:r>
            <a:endParaRPr lang="en-US" dirty="0"/>
          </a:p>
        </p:txBody>
      </p:sp>
      <p:sp>
        <p:nvSpPr>
          <p:cNvPr id="3" name="Content Placeholder 2"/>
          <p:cNvSpPr>
            <a:spLocks noGrp="1"/>
          </p:cNvSpPr>
          <p:nvPr>
            <p:ph idx="1"/>
          </p:nvPr>
        </p:nvSpPr>
        <p:spPr/>
        <p:txBody>
          <a:bodyPr/>
          <a:lstStyle/>
          <a:p>
            <a:r>
              <a:rPr lang="en-US" dirty="0" smtClean="0"/>
              <a:t>To collect unbiased data, a researcher must ensure that the sample is representative of the population. Appropriate sampling techniques must be used to ensure that inferences about the population are valid.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1553</TotalTime>
  <Words>967</Words>
  <Application>Microsoft Office PowerPoint</Application>
  <PresentationFormat>On-screen Show (4:3)</PresentationFormat>
  <Paragraphs>51</Paragraphs>
  <Slides>16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Franklin Gothic Book</vt:lpstr>
      <vt:lpstr>Wingdings 2</vt:lpstr>
      <vt:lpstr>Technic</vt:lpstr>
      <vt:lpstr>Experimental Design, Data collection, and  sampling Techniques</vt:lpstr>
      <vt:lpstr>Data Collection </vt:lpstr>
      <vt:lpstr>Observational Study</vt:lpstr>
      <vt:lpstr>Experiment</vt:lpstr>
      <vt:lpstr>Observation vs Experiment</vt:lpstr>
      <vt:lpstr>Simulation</vt:lpstr>
      <vt:lpstr>Surveys</vt:lpstr>
      <vt:lpstr>Census vs Sampling</vt:lpstr>
      <vt:lpstr>Sampling Techniques</vt:lpstr>
      <vt:lpstr>Random Sample</vt:lpstr>
      <vt:lpstr>Simple Random Sample</vt:lpstr>
      <vt:lpstr>Stratified Sample</vt:lpstr>
      <vt:lpstr>Example</vt:lpstr>
      <vt:lpstr>Cluster Sample</vt:lpstr>
      <vt:lpstr>Systematic Sample</vt:lpstr>
      <vt:lpstr>Biased Samples</vt:lpstr>
    </vt:vector>
  </TitlesOfParts>
  <Company>Lago Vista ISD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Experimental Design, Data collection, and  sampling Techniques</dc:title>
  <dc:creator>diane_bode</dc:creator>
  <cp:lastModifiedBy>William Defoor</cp:lastModifiedBy>
  <cp:revision>46</cp:revision>
  <dcterms:created xsi:type="dcterms:W3CDTF">2012-06-30T20:59:57Z</dcterms:created>
  <dcterms:modified xsi:type="dcterms:W3CDTF">2018-04-30T16:59:24Z</dcterms:modified>
</cp:coreProperties>
</file>